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316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FAB10-9AD8-4F9B-99CB-6905F85D8792}" v="1" dt="2024-12-06T14:56:19.792"/>
  </p1510:revLst>
</p1510:revInfo>
</file>

<file path=ppt/tableStyles.xml><?xml version="1.0" encoding="utf-8"?>
<a:tblStyleLst xmlns:a="http://schemas.openxmlformats.org/drawingml/2006/main" def="{ED083AE6-46FA-4A59-8FB0-9F97EB10719F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99" autoAdjust="0"/>
  </p:normalViewPr>
  <p:slideViewPr>
    <p:cSldViewPr snapToGrid="0">
      <p:cViewPr varScale="1">
        <p:scale>
          <a:sx n="67" d="100"/>
          <a:sy n="67" d="100"/>
        </p:scale>
        <p:origin x="129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OLoughlin" userId="cd2dd71d79f43c4e" providerId="LiveId" clId="{275FAB10-9AD8-4F9B-99CB-6905F85D8792}"/>
    <pc:docChg chg="custSel modSld">
      <pc:chgData name="Connor OLoughlin" userId="cd2dd71d79f43c4e" providerId="LiveId" clId="{275FAB10-9AD8-4F9B-99CB-6905F85D8792}" dt="2024-12-06T14:56:28.461" v="6" actId="14100"/>
      <pc:docMkLst>
        <pc:docMk/>
      </pc:docMkLst>
      <pc:sldChg chg="addSp delSp modSp mod">
        <pc:chgData name="Connor OLoughlin" userId="cd2dd71d79f43c4e" providerId="LiveId" clId="{275FAB10-9AD8-4F9B-99CB-6905F85D8792}" dt="2024-12-06T14:56:28.461" v="6" actId="14100"/>
        <pc:sldMkLst>
          <pc:docMk/>
          <pc:sldMk cId="1184704494" sldId="327"/>
        </pc:sldMkLst>
        <pc:picChg chg="add mod">
          <ac:chgData name="Connor OLoughlin" userId="cd2dd71d79f43c4e" providerId="LiveId" clId="{275FAB10-9AD8-4F9B-99CB-6905F85D8792}" dt="2024-12-06T14:56:28.461" v="6" actId="14100"/>
          <ac:picMkLst>
            <pc:docMk/>
            <pc:sldMk cId="1184704494" sldId="327"/>
            <ac:picMk id="3" creationId="{69715707-10AF-0FD2-6D0A-3BDAFBA4BC33}"/>
          </ac:picMkLst>
        </pc:picChg>
        <pc:picChg chg="del">
          <ac:chgData name="Connor OLoughlin" userId="cd2dd71d79f43c4e" providerId="LiveId" clId="{275FAB10-9AD8-4F9B-99CB-6905F85D8792}" dt="2024-12-06T14:56:06.188" v="0" actId="478"/>
          <ac:picMkLst>
            <pc:docMk/>
            <pc:sldMk cId="1184704494" sldId="327"/>
            <ac:picMk id="7" creationId="{3CEA9615-A8A8-55BE-6766-247974EE622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the coordinates for GB 32 and Racine (Michigan)</a:t>
            </a:r>
          </a:p>
          <a:p>
            <a:r>
              <a:rPr lang="en-US" dirty="0"/>
              <a:t>SCS2 is having some issue with showing up correctly in QGIS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3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0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0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090" y="3429000"/>
            <a:ext cx="11248253" cy="2867150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648715D-CF90-CB6D-3F19-8A8821D742E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7718792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0880" y="0"/>
            <a:ext cx="4481120" cy="30521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10880" y="0"/>
            <a:ext cx="0" cy="30521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2" y="3052119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8515" y="130630"/>
            <a:ext cx="1632857" cy="163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B97D6-9E01-9925-F264-8FF48BAA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0C95F-3A67-A423-F894-9AB9FB05D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861708"/>
            <a:ext cx="4905375" cy="460118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950368D9-A2DA-7D02-EB7C-3F509FB3B4F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59475" y="496888"/>
            <a:ext cx="5800725" cy="544195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8286E-179F-45D4-6382-A34BAA54FB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3442-8929-B382-C800-713ECF8839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3ECD2B-104B-A8A6-CDAE-B909CA1F4F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7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8067518" cy="2255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2624671"/>
            <a:ext cx="6752276" cy="3698851"/>
          </a:xfrm>
        </p:spPr>
        <p:txBody>
          <a:bodyPr lIns="0" tIns="0" rIns="0" bIns="0" anchor="b">
            <a:normAutofit/>
          </a:bodyPr>
          <a:lstStyle>
            <a:lvl1pPr algn="l">
              <a:defRPr sz="66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38223DB-ED2D-4922-1A61-D1763E8F33F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225666" y="-1"/>
            <a:ext cx="496633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86E7AD-A6DA-E8DA-1CA0-615D3EDF9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822" y="237420"/>
            <a:ext cx="1714789" cy="171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BF3BED-A617-9382-262C-3792F4422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7209476" cy="6858000"/>
            <a:chOff x="0" y="0"/>
            <a:chExt cx="7209476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7B291-128E-2693-8391-5F74B90EAF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1831"/>
              <a:ext cx="720947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473A90-D726-F334-C514-4BFD393396F0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76" y="0"/>
              <a:ext cx="0" cy="685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992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3FC323-9010-7680-1410-DB6EA920C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27418"/>
            <a:ext cx="4481120" cy="368415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47120" cy="1744133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220E1-3B64-C03C-3D28-6308954E1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80560" y="2627419"/>
            <a:ext cx="0" cy="36761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017520"/>
            <a:ext cx="3676907" cy="2904701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320040" indent="0">
              <a:buNone/>
              <a:defRPr sz="2000"/>
            </a:lvl2pPr>
            <a:lvl3pPr marL="777240" indent="0">
              <a:buNone/>
              <a:defRPr sz="1800"/>
            </a:lvl3pPr>
            <a:lvl4pPr marL="1234440" indent="0">
              <a:buNone/>
              <a:defRPr sz="1600"/>
            </a:lvl4pPr>
            <a:lvl5pPr marL="1691640" indent="0">
              <a:buNone/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27014" y="3017520"/>
            <a:ext cx="6877306" cy="2941535"/>
          </a:xfrm>
        </p:spPr>
        <p:txBody>
          <a:bodyPr/>
          <a:lstStyle>
            <a:lvl1pPr marL="512064" indent="-512064">
              <a:spcBef>
                <a:spcPts val="1200"/>
              </a:spcBef>
              <a:buFont typeface="+mj-lt"/>
              <a:buAutoNum type="arabicPeriod"/>
              <a:defRPr sz="2000"/>
            </a:lvl1pPr>
            <a:lvl2pPr>
              <a:spcBef>
                <a:spcPts val="1200"/>
              </a:spcBef>
              <a:buFont typeface="+mj-lt"/>
              <a:buAutoNum type="arabicPeriod"/>
              <a:defRPr sz="1800"/>
            </a:lvl2pPr>
            <a:lvl3pPr>
              <a:spcBef>
                <a:spcPts val="1200"/>
              </a:spcBef>
              <a:buFont typeface="+mj-lt"/>
              <a:buAutoNum type="arabicPeriod"/>
              <a:defRPr sz="1600"/>
            </a:lvl3pPr>
            <a:lvl4pPr>
              <a:spcBef>
                <a:spcPts val="1200"/>
              </a:spcBef>
              <a:buFont typeface="+mj-lt"/>
              <a:buAutoNum type="arabicPeriod"/>
              <a:defRPr sz="1400"/>
            </a:lvl4pPr>
            <a:lvl5pPr>
              <a:spcBef>
                <a:spcPts val="1200"/>
              </a:spcBef>
              <a:buFont typeface="+mj-lt"/>
              <a:buAutoNum type="arabicPeriod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5A97F5-72BE-304B-3F33-2C9D1FC7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8817E4-6566-D0FB-CB15-D8609FF97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61681-D81E-033B-0C77-D80162AA15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24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60" y="3429000"/>
            <a:ext cx="11402907" cy="2004514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5559552"/>
            <a:ext cx="11402907" cy="9144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648715D-CF90-CB6D-3F19-8A8821D742E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473208" y="0"/>
            <a:ext cx="7718792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481120" cy="3052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80560" y="0"/>
            <a:ext cx="0" cy="30521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2" y="3052119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64" y="130630"/>
            <a:ext cx="1632857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1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6F64A7-F6D9-7825-3E9E-6C03E0408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B8D28-5193-F2A8-F3CE-926E662BB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E739A-E696-37FB-EA53-D0B80C503D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EFBE8-6AFC-9FD7-6155-85DD2A9DF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12648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5160158" cy="3474720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83680" y="457200"/>
            <a:ext cx="5212080" cy="5486400"/>
          </a:xfrm>
        </p:spPr>
        <p:txBody>
          <a:bodyPr anchor="ctr" anchorCtr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BAF5D-3A7D-BA27-EAC6-CCA763784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196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6159F11-BB39-71F0-9B4E-6D84D3F6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416" y="4464626"/>
            <a:ext cx="1632857" cy="16328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1C3F-BE99-2BD9-1E6D-A913A273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F1A5C-82F9-BC47-C11E-11E225549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A67A8-6EC5-CEEE-C3F1-C842D5BA40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461F2C-B8C4-AB7D-CC7D-4A6F57DB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7710879" cy="43809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75" y="365759"/>
            <a:ext cx="6990772" cy="3567413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275" y="4746732"/>
            <a:ext cx="6990772" cy="172722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0880" y="0"/>
            <a:ext cx="448112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1088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4" y="4380978"/>
            <a:ext cx="77187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8515" y="130630"/>
            <a:ext cx="1632857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Left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EFBE8-6AFC-9FD7-6155-85DD2A9DF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21960" y="0"/>
            <a:ext cx="607004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5664" y="1987296"/>
            <a:ext cx="5303520" cy="395630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5212080" cy="5486400"/>
          </a:xfrm>
        </p:spPr>
        <p:txBody>
          <a:bodyPr anchor="ctr" anchorCtr="0">
            <a:normAutofit/>
          </a:bodyPr>
          <a:lstStyle>
            <a:lvl1pPr marL="36576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BAF5D-3A7D-BA27-EAC6-CCA763784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196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6159F11-BB39-71F0-9B4E-6D84D3F6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519" y="128016"/>
            <a:ext cx="1632857" cy="16328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1DB3-459F-7003-4627-BF87F70C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29DA-F126-F0E0-A16B-D66A997EF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EDE6D-125A-5F43-B354-57C4357F23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7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4482" y="1"/>
            <a:ext cx="8067518" cy="2255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11048" y="2624672"/>
            <a:ext cx="7304896" cy="2808842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1048" y="5559552"/>
            <a:ext cx="7304896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38223DB-ED2D-4922-1A61-D1763E8F33F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-1"/>
            <a:ext cx="411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86E7AD-A6DA-E8DA-1CA0-615D3EDF9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301" y="237420"/>
            <a:ext cx="1714789" cy="17147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50057D-192D-7614-DE77-877F2980E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4114800" y="0"/>
            <a:ext cx="8077200" cy="6858000"/>
            <a:chOff x="-7912" y="0"/>
            <a:chExt cx="80772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7B291-128E-2693-8391-5F74B90EAFF0}"/>
                </a:ext>
              </a:extLst>
            </p:cNvPr>
            <p:cNvCxnSpPr>
              <a:cxnSpLocks/>
            </p:cNvCxnSpPr>
            <p:nvPr/>
          </p:nvCxnSpPr>
          <p:spPr>
            <a:xfrm>
              <a:off x="-7912" y="2271831"/>
              <a:ext cx="807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473A90-D726-F334-C514-4BFD39339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64448" y="0"/>
              <a:ext cx="0" cy="685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76BE9D-8163-4EDD-FB8D-57ABEDF164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0A75B7-8212-3C24-45FF-DB1B86CA1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D4ECEB7-E688-FB9D-4582-AA6629363F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5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299" y="94744"/>
            <a:ext cx="11277599" cy="1598801"/>
          </a:xfrm>
        </p:spPr>
        <p:txBody>
          <a:bodyPr lIns="0"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6594D94-A182-447B-C136-E74107714017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78299" y="1745510"/>
            <a:ext cx="11277598" cy="760012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8" y="3098787"/>
            <a:ext cx="3474720" cy="2888837"/>
          </a:xfrm>
        </p:spPr>
        <p:txBody>
          <a:bodyPr anchor="t">
            <a:normAutofit/>
          </a:bodyPr>
          <a:lstStyle>
            <a:lvl1pPr marL="365760"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/>
            </a:lvl4pPr>
            <a:lvl5pPr>
              <a:spcBef>
                <a:spcPts val="1200"/>
              </a:spcBef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2479" y="2895588"/>
            <a:ext cx="7132319" cy="30937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99107C-ACBB-B2EC-7BA2-379A7629875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5C61AD-5721-984D-30B8-A8630402C8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81CB5D-3815-55BB-FB26-D4008DC5A24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2034" y="3052120"/>
            <a:ext cx="6289965" cy="3253430"/>
          </a:xfr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txBody>
          <a:bodyPr lIns="365760" tIns="365760" rIns="731520" bIns="365760" anchor="t" anchorCtr="0">
            <a:normAutofit/>
          </a:bodyPr>
          <a:lstStyle>
            <a:lvl1pPr>
              <a:defRPr sz="4400" b="1" cap="all" spc="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5CEDBA-D9EA-C2F0-5536-B641BBC22EC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46735" y="333375"/>
            <a:ext cx="4882508" cy="5562600"/>
          </a:xfrm>
        </p:spPr>
        <p:txBody>
          <a:bodyPr lIns="0" tIns="182880" rIns="0" bIns="0" anchor="t" anchorCtr="0"/>
          <a:lstStyle>
            <a:lvl1pPr marL="347472" indent="-347472"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A16C55-05EC-CCE4-5E62-C7144FF11C5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902034" y="0"/>
            <a:ext cx="6289965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5A9568-4711-EE5C-16E4-A05395C55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90159" y="0"/>
            <a:ext cx="0" cy="63035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006F4B-B2C9-03FF-DD47-51B22950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02034" y="3052119"/>
            <a:ext cx="62899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88F6C5A-20C2-9742-B88C-AC77E3FB4A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68071B-6F8E-D847-A16E-A2C261AD713C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E8FC8C-29C9-CDDD-BECE-0D82FB1CCB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A30DE-9012-9A95-68F1-0BEA8D0495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B97D6-9E01-9925-F264-8FF48BAA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0C95F-3A67-A423-F894-9AB9FB05D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861708"/>
            <a:ext cx="4905375" cy="460118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82FA23-189E-3A07-3878-34E4D3262D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15014" y="425987"/>
            <a:ext cx="5995987" cy="2865437"/>
          </a:xfrm>
        </p:spPr>
        <p:txBody>
          <a:bodyPr anchor="t"/>
          <a:lstStyle>
            <a:lvl1pPr marL="0" indent="0">
              <a:spcBef>
                <a:spcPts val="1200"/>
              </a:spcBef>
              <a:buNone/>
              <a:defRPr/>
            </a:lvl1pPr>
            <a:lvl2pPr marL="320040" indent="0">
              <a:spcBef>
                <a:spcPts val="1200"/>
              </a:spcBef>
              <a:buNone/>
              <a:defRPr/>
            </a:lvl2pPr>
            <a:lvl3pPr marL="777240" indent="0">
              <a:spcBef>
                <a:spcPts val="1200"/>
              </a:spcBef>
              <a:buNone/>
              <a:defRPr/>
            </a:lvl3pPr>
            <a:lvl4pPr marL="1234440" indent="0">
              <a:spcBef>
                <a:spcPts val="1200"/>
              </a:spcBef>
              <a:buNone/>
              <a:defRPr/>
            </a:lvl4pPr>
            <a:lvl5pPr marL="1691640" indent="0">
              <a:spcBef>
                <a:spcPts val="120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C5DD340-18CD-CAB1-9B81-7783E42DEA6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15014" y="3325638"/>
            <a:ext cx="5995987" cy="2865437"/>
          </a:xfrm>
        </p:spPr>
        <p:txBody>
          <a:bodyPr anchor="t"/>
          <a:lstStyle>
            <a:lvl1pPr marL="0" indent="0">
              <a:spcBef>
                <a:spcPts val="1200"/>
              </a:spcBef>
              <a:buNone/>
              <a:defRPr/>
            </a:lvl1pPr>
            <a:lvl2pPr marL="320040" indent="0">
              <a:spcBef>
                <a:spcPts val="1200"/>
              </a:spcBef>
              <a:buNone/>
              <a:defRPr/>
            </a:lvl2pPr>
            <a:lvl3pPr marL="777240" indent="0">
              <a:spcBef>
                <a:spcPts val="1200"/>
              </a:spcBef>
              <a:buNone/>
              <a:defRPr/>
            </a:lvl3pPr>
            <a:lvl4pPr marL="1234440" indent="0">
              <a:spcBef>
                <a:spcPts val="1200"/>
              </a:spcBef>
              <a:buNone/>
              <a:defRPr/>
            </a:lvl4pPr>
            <a:lvl5pPr marL="1691640" indent="0">
              <a:spcBef>
                <a:spcPts val="120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F97C1-BC1A-8E7F-06B2-06E74411A0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5AF57-863F-4113-A646-51D8F79ED6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823C57-8E95-7243-AAA0-BB9DA46225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3FC323-9010-7680-1410-DB6EA920C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10880" y="2627418"/>
            <a:ext cx="4481120" cy="368415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6885432" cy="1744133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220E1-3B64-C03C-3D28-6308954E1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699872" y="2627419"/>
            <a:ext cx="0" cy="36761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084618"/>
            <a:ext cx="6885432" cy="29047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38160" y="2910624"/>
            <a:ext cx="3566160" cy="2941535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9DD837A-8B20-88C9-F0FC-FDE65493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B86729-0E29-8DE7-2987-2F9BAC2B7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C444644-FCDD-F5C3-9A7A-CCED6173D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0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E1D1BF-BD16-5852-A4EE-F83BDE9AB9F0}"/>
              </a:ext>
            </a:extLst>
          </p:cNvPr>
          <p:cNvSpPr/>
          <p:nvPr userDrawn="1"/>
        </p:nvSpPr>
        <p:spPr>
          <a:xfrm>
            <a:off x="0" y="6303548"/>
            <a:ext cx="12192000" cy="554452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336" y="864108"/>
            <a:ext cx="4960564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2036" y="864108"/>
            <a:ext cx="5282432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200" b="1" cap="all" baseline="0">
                <a:solidFill>
                  <a:schemeClr val="tx1"/>
                </a:solidFill>
              </a:defRPr>
            </a:lvl1pPr>
          </a:lstStyle>
          <a:p>
            <a:fld id="{AD2C5060-8972-B347-8CC0-8F1881778433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 b="1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6D5B42-D3C3-05EC-3707-2420805FFAE1}"/>
              </a:ext>
            </a:extLst>
          </p:cNvPr>
          <p:cNvCxnSpPr>
            <a:cxnSpLocks/>
          </p:cNvCxnSpPr>
          <p:nvPr userDrawn="1"/>
        </p:nvCxnSpPr>
        <p:spPr>
          <a:xfrm>
            <a:off x="0" y="6323527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98A2D-988B-6505-61D1-4DD3E1F72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lang="en-US" sz="1200" b="1" cap="all" baseline="0" dirty="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67" r:id="rId2"/>
    <p:sldLayoutId id="2147483874" r:id="rId3"/>
    <p:sldLayoutId id="2147483875" r:id="rId4"/>
    <p:sldLayoutId id="2147483853" r:id="rId5"/>
    <p:sldLayoutId id="2147483844" r:id="rId6"/>
    <p:sldLayoutId id="2147483852" r:id="rId7"/>
    <p:sldLayoutId id="2147483881" r:id="rId8"/>
    <p:sldLayoutId id="2147483877" r:id="rId9"/>
    <p:sldLayoutId id="2147483882" r:id="rId10"/>
    <p:sldLayoutId id="2147483878" r:id="rId11"/>
    <p:sldLayoutId id="2147483879" r:id="rId12"/>
    <p:sldLayoutId id="2147483876" r:id="rId13"/>
    <p:sldLayoutId id="214748384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36576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B49AE0-2581-DF9C-5621-E84FD439A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90" y="3429000"/>
            <a:ext cx="11248253" cy="1103671"/>
          </a:xfrm>
        </p:spPr>
        <p:txBody>
          <a:bodyPr/>
          <a:lstStyle/>
          <a:p>
            <a:r>
              <a:rPr lang="en-US" dirty="0"/>
              <a:t>Winter Grab 2024 season</a:t>
            </a:r>
          </a:p>
        </p:txBody>
      </p:sp>
      <p:pic>
        <p:nvPicPr>
          <p:cNvPr id="6" name="Picture Placeholder 11" descr="A group of beakers with orange liquid">
            <a:extLst>
              <a:ext uri="{FF2B5EF4-FFF2-40B4-BE49-F238E27FC236}">
                <a16:creationId xmlns:a16="http://schemas.microsoft.com/office/drawing/2014/main" id="{EAF9CEF2-A173-21BC-7F09-4AB76F06A8E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6" b="26"/>
          <a:stretch/>
        </p:blipFill>
        <p:spPr>
          <a:xfrm>
            <a:off x="0" y="0"/>
            <a:ext cx="7718425" cy="30527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A17B0-E72B-C7D9-A970-8A6B0216FD26}"/>
              </a:ext>
            </a:extLst>
          </p:cNvPr>
          <p:cNvSpPr txBox="1"/>
          <p:nvPr/>
        </p:nvSpPr>
        <p:spPr>
          <a:xfrm>
            <a:off x="729071" y="4532671"/>
            <a:ext cx="279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Preliminary Data</a:t>
            </a:r>
          </a:p>
        </p:txBody>
      </p:sp>
    </p:spTree>
    <p:extLst>
      <p:ext uri="{BB962C8B-B14F-4D97-AF65-F5344CB8AC3E}">
        <p14:creationId xmlns:p14="http://schemas.microsoft.com/office/powerpoint/2010/main" val="241802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4109-4BAA-7C6C-92B2-E6B46AD5F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pic>
        <p:nvPicPr>
          <p:cNvPr id="5" name="Picture Placeholder 5" descr="A row of test tubes with plants in them">
            <a:extLst>
              <a:ext uri="{FF2B5EF4-FFF2-40B4-BE49-F238E27FC236}">
                <a16:creationId xmlns:a16="http://schemas.microsoft.com/office/drawing/2014/main" id="{D73D34E1-42E1-9B96-9142-09B79F80984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20383" b="20383"/>
          <a:stretch/>
        </p:blipFill>
        <p:spPr>
          <a:xfrm>
            <a:off x="4473575" y="0"/>
            <a:ext cx="7718425" cy="3052763"/>
          </a:xfrm>
        </p:spPr>
      </p:pic>
    </p:spTree>
    <p:extLst>
      <p:ext uri="{BB962C8B-B14F-4D97-AF65-F5344CB8AC3E}">
        <p14:creationId xmlns:p14="http://schemas.microsoft.com/office/powerpoint/2010/main" val="362686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7C3678-87E4-9EBD-9C4F-A1277DBAA2BF}"/>
              </a:ext>
            </a:extLst>
          </p:cNvPr>
          <p:cNvSpPr txBox="1"/>
          <p:nvPr/>
        </p:nvSpPr>
        <p:spPr>
          <a:xfrm>
            <a:off x="9691028" y="757084"/>
            <a:ext cx="250097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20 sites total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sites in Lake Superior.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Sites in Lake Michigan.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 sites in Lake Huron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7 sites in Lake Erie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sties in Lake Ontario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08F04A-D119-D232-75DB-901361A0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969102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56E56-0B39-613F-75DC-9947050175E1}"/>
              </a:ext>
            </a:extLst>
          </p:cNvPr>
          <p:cNvSpPr txBox="1"/>
          <p:nvPr/>
        </p:nvSpPr>
        <p:spPr>
          <a:xfrm>
            <a:off x="1692076" y="226142"/>
            <a:ext cx="651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2024 Winter Grab Winter Season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345901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9954F-1EEA-9DFB-DDA5-73370917850D}"/>
              </a:ext>
            </a:extLst>
          </p:cNvPr>
          <p:cNvSpPr txBox="1"/>
          <p:nvPr/>
        </p:nvSpPr>
        <p:spPr>
          <a:xfrm>
            <a:off x="9691028" y="757084"/>
            <a:ext cx="250097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 sites total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sites in Lake Superior.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 sites in Lake Michigan.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 site in Lake Huron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 sites in Lake Erie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sties in Lake Ontario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98F9BB-A332-96BC-E149-7EDAC157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69102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5E85FC-0E4A-98BB-5017-15D710B9873E}"/>
              </a:ext>
            </a:extLst>
          </p:cNvPr>
          <p:cNvSpPr txBox="1"/>
          <p:nvPr/>
        </p:nvSpPr>
        <p:spPr>
          <a:xfrm>
            <a:off x="1692076" y="226142"/>
            <a:ext cx="651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2024 Winter Grab Spring Season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84256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35EA-333B-2AEB-9E05-9A15D480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55105-50F0-FEC7-C5B1-5A353740AA84}"/>
              </a:ext>
            </a:extLst>
          </p:cNvPr>
          <p:cNvSpPr txBox="1"/>
          <p:nvPr/>
        </p:nvSpPr>
        <p:spPr>
          <a:xfrm>
            <a:off x="9594495" y="766916"/>
            <a:ext cx="250097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16 sites total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 sites in Lake Superior.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 sites in Lake Michigan.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 sites in Lake Huron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7 sites in Lake Erie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sties in Lake Ontario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D32DD4-0039-EF69-7C2E-A7B1D5E31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533" y="0"/>
            <a:ext cx="969102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8023-9A10-67D3-BE89-1965B3D727EE}"/>
              </a:ext>
            </a:extLst>
          </p:cNvPr>
          <p:cNvSpPr txBox="1"/>
          <p:nvPr/>
        </p:nvSpPr>
        <p:spPr>
          <a:xfrm>
            <a:off x="1371136" y="226142"/>
            <a:ext cx="675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2024 Winter Grab Summer Season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327791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61259-9FA0-604F-AEE5-C7064C42E0C3}"/>
              </a:ext>
            </a:extLst>
          </p:cNvPr>
          <p:cNvSpPr/>
          <p:nvPr/>
        </p:nvSpPr>
        <p:spPr>
          <a:xfrm>
            <a:off x="7932615" y="0"/>
            <a:ext cx="4259386" cy="1479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7E7B2-E864-1F08-B412-367234A8EE47}"/>
              </a:ext>
            </a:extLst>
          </p:cNvPr>
          <p:cNvSpPr txBox="1"/>
          <p:nvPr/>
        </p:nvSpPr>
        <p:spPr>
          <a:xfrm>
            <a:off x="8393429" y="2081612"/>
            <a:ext cx="335280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Spring and Summer appear to have higher DOC concentrations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a few outliers with exceptionally high DOC in respect to other sites and within sampling seasons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73F6530-B8BB-8338-5872-27CE5821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326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60A58-42BD-644A-7655-857C4A1E1006}"/>
              </a:ext>
            </a:extLst>
          </p:cNvPr>
          <p:cNvSpPr txBox="1"/>
          <p:nvPr/>
        </p:nvSpPr>
        <p:spPr>
          <a:xfrm>
            <a:off x="7932615" y="405212"/>
            <a:ext cx="425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DOC concentration for each site by sampling season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5E236A-A20D-7650-DF4F-829803E429BD}"/>
              </a:ext>
            </a:extLst>
          </p:cNvPr>
          <p:cNvSpPr/>
          <p:nvPr/>
        </p:nvSpPr>
        <p:spPr>
          <a:xfrm>
            <a:off x="834390" y="1051560"/>
            <a:ext cx="297180" cy="522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E2ED5-084F-EFC9-BF71-636BDB02DE90}"/>
              </a:ext>
            </a:extLst>
          </p:cNvPr>
          <p:cNvSpPr/>
          <p:nvPr/>
        </p:nvSpPr>
        <p:spPr>
          <a:xfrm>
            <a:off x="3017520" y="262890"/>
            <a:ext cx="297180" cy="61379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3DDC1-8395-224B-9616-CFEAF90BC984}"/>
              </a:ext>
            </a:extLst>
          </p:cNvPr>
          <p:cNvSpPr/>
          <p:nvPr/>
        </p:nvSpPr>
        <p:spPr>
          <a:xfrm>
            <a:off x="4080510" y="1051560"/>
            <a:ext cx="297180" cy="522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EC17D5-8807-4A9A-9E7E-50EC310EDC24}"/>
              </a:ext>
            </a:extLst>
          </p:cNvPr>
          <p:cNvSpPr/>
          <p:nvPr/>
        </p:nvSpPr>
        <p:spPr>
          <a:xfrm>
            <a:off x="7932613" y="0"/>
            <a:ext cx="4259387" cy="1479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BBDF8-4697-7CDF-A607-37C97556AC30}"/>
              </a:ext>
            </a:extLst>
          </p:cNvPr>
          <p:cNvSpPr txBox="1"/>
          <p:nvPr/>
        </p:nvSpPr>
        <p:spPr>
          <a:xfrm>
            <a:off x="8385906" y="1644411"/>
            <a:ext cx="3352801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TDN concentrations look like they remain stable between sampling seasons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once again a few outliers with high TDN concentration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Summer and Spring concentrations appear to be slightly larger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1FF96-B355-3B00-FF43-1FDA10234372}"/>
              </a:ext>
            </a:extLst>
          </p:cNvPr>
          <p:cNvSpPr txBox="1"/>
          <p:nvPr/>
        </p:nvSpPr>
        <p:spPr>
          <a:xfrm>
            <a:off x="7932615" y="279482"/>
            <a:ext cx="425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TDN concentration for each site by sampling season</a:t>
            </a:r>
          </a:p>
          <a:p>
            <a:endParaRPr lang="en-US" dirty="0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B5CF0D0-78DB-C017-F691-8F950CB9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32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0FCB46-FB96-F619-C8E3-A3D216995001}"/>
              </a:ext>
            </a:extLst>
          </p:cNvPr>
          <p:cNvSpPr/>
          <p:nvPr/>
        </p:nvSpPr>
        <p:spPr>
          <a:xfrm>
            <a:off x="7943849" y="0"/>
            <a:ext cx="4248151" cy="1479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D04F5-CAFA-8ABD-11FC-C1E336B4E485}"/>
              </a:ext>
            </a:extLst>
          </p:cNvPr>
          <p:cNvSpPr txBox="1"/>
          <p:nvPr/>
        </p:nvSpPr>
        <p:spPr>
          <a:xfrm>
            <a:off x="8391524" y="1950069"/>
            <a:ext cx="3352801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Dotted line is equal to Redfield’s ratio of C:N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Summer sites appear to be on or above Redfield’s ratio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Winter may be clustering at or just below Redfield’s ratio and in smaller concentrations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D88CD-1BD2-8327-6B58-5DF5EA381CD5}"/>
              </a:ext>
            </a:extLst>
          </p:cNvPr>
          <p:cNvSpPr txBox="1"/>
          <p:nvPr/>
        </p:nvSpPr>
        <p:spPr>
          <a:xfrm>
            <a:off x="7932615" y="279482"/>
            <a:ext cx="425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DOC and TDN Concentrations for each Sampling Season</a:t>
            </a:r>
          </a:p>
          <a:p>
            <a:endParaRPr lang="en-US" dirty="0"/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9715707-10AF-0FD2-6D0A-3BDAFBA4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4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0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D19A78-E436-8CA7-1151-EAA5D1EC54B9}"/>
              </a:ext>
            </a:extLst>
          </p:cNvPr>
          <p:cNvSpPr/>
          <p:nvPr/>
        </p:nvSpPr>
        <p:spPr>
          <a:xfrm>
            <a:off x="7920991" y="0"/>
            <a:ext cx="4271010" cy="1479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ABD7774-B6B7-5F6B-0AA3-D4910047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920990" cy="6847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899FF-A68A-C0A1-BD4B-2C96AE9051E0}"/>
              </a:ext>
            </a:extLst>
          </p:cNvPr>
          <p:cNvSpPr txBox="1"/>
          <p:nvPr/>
        </p:nvSpPr>
        <p:spPr>
          <a:xfrm>
            <a:off x="7932615" y="279482"/>
            <a:ext cx="425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Leucine and Thymidine uptake for each Sampling Season (Bacterial Production)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30528-3245-FCFA-6231-F66982CF388A}"/>
              </a:ext>
            </a:extLst>
          </p:cNvPr>
          <p:cNvSpPr txBox="1"/>
          <p:nvPr/>
        </p:nvSpPr>
        <p:spPr>
          <a:xfrm>
            <a:off x="8391524" y="1950069"/>
            <a:ext cx="3352801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Spring sampling appears to be clustered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 average, the summer season has a lower </a:t>
            </a:r>
            <a:r>
              <a:rPr lang="en-US" dirty="0" err="1"/>
              <a:t>Leu:TdR</a:t>
            </a:r>
            <a:r>
              <a:rPr lang="en-US" dirty="0"/>
              <a:t> than the winter season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cluster of winter sites in the bottom could be misleading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do not have spring or summer data for a few sites.</a:t>
            </a:r>
          </a:p>
        </p:txBody>
      </p:sp>
    </p:spTree>
    <p:extLst>
      <p:ext uri="{BB962C8B-B14F-4D97-AF65-F5344CB8AC3E}">
        <p14:creationId xmlns:p14="http://schemas.microsoft.com/office/powerpoint/2010/main" val="280042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556CCB-21CF-5BCB-C0EC-8265405FA4A4}"/>
              </a:ext>
            </a:extLst>
          </p:cNvPr>
          <p:cNvSpPr/>
          <p:nvPr/>
        </p:nvSpPr>
        <p:spPr>
          <a:xfrm>
            <a:off x="0" y="0"/>
            <a:ext cx="12192001" cy="1325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B89E8-0C82-ADE1-2E55-AA2DD18B9812}"/>
              </a:ext>
            </a:extLst>
          </p:cNvPr>
          <p:cNvSpPr txBox="1"/>
          <p:nvPr/>
        </p:nvSpPr>
        <p:spPr>
          <a:xfrm>
            <a:off x="403123" y="275304"/>
            <a:ext cx="6724533" cy="64633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Future Data and Ongoing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85DF8-0184-A730-113D-CF536667BABF}"/>
              </a:ext>
            </a:extLst>
          </p:cNvPr>
          <p:cNvSpPr txBox="1"/>
          <p:nvPr/>
        </p:nvSpPr>
        <p:spPr>
          <a:xfrm>
            <a:off x="0" y="1410930"/>
            <a:ext cx="12192000" cy="512294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Analytes that need to be measured (Vick-Majors lab)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16s rRNA (DNA)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Bacterial cell counts (Flow cytometry)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EEMs (Have been analyzed but has not been processed)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Samples for other analytes have been shipped 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Please contact me and/or </a:t>
            </a:r>
            <a:r>
              <a:rPr lang="en-US" sz="2000" dirty="0" err="1"/>
              <a:t>Tristy</a:t>
            </a:r>
            <a:r>
              <a:rPr lang="en-US" sz="2000" dirty="0"/>
              <a:t> with any questions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from Data sheets (Still need to be formatted for data template)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LiCor</a:t>
            </a:r>
            <a:r>
              <a:rPr lang="en-US" sz="2000" dirty="0"/>
              <a:t> measurements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CTD profiles</a:t>
            </a:r>
          </a:p>
        </p:txBody>
      </p:sp>
    </p:spTree>
    <p:extLst>
      <p:ext uri="{BB962C8B-B14F-4D97-AF65-F5344CB8AC3E}">
        <p14:creationId xmlns:p14="http://schemas.microsoft.com/office/powerpoint/2010/main" val="204144270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04820_Win32_SL_V9" id="{AB7EAFCF-AD7B-47AF-BC77-07C29FDB5592}" vid="{B0D32A71-7108-4EF5-9FCC-AF5BD427BB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A7A3-473F-424D-B0B5-DA7EEEDC73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95BAED-01F9-4AFD-BBC9-2B10FDC55A8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3D4E270-6D79-4411-BDD9-8D7EB6191A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 research presentation</Template>
  <TotalTime>3521</TotalTime>
  <Words>394</Words>
  <Application>Microsoft Office PowerPoint</Application>
  <PresentationFormat>Widescreen</PresentationFormat>
  <Paragraphs>59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 2</vt:lpstr>
      <vt:lpstr>Frame</vt:lpstr>
      <vt:lpstr>Winter Grab 2024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Connor OLoughlin</dc:creator>
  <cp:lastModifiedBy>Connor OLoughlin</cp:lastModifiedBy>
  <cp:revision>1</cp:revision>
  <dcterms:created xsi:type="dcterms:W3CDTF">2024-12-03T18:00:55Z</dcterms:created>
  <dcterms:modified xsi:type="dcterms:W3CDTF">2024-12-06T14:56:36Z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